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5" r:id="rId3"/>
    <p:sldId id="257" r:id="rId4"/>
    <p:sldId id="258" r:id="rId5"/>
    <p:sldId id="263" r:id="rId6"/>
    <p:sldId id="259" r:id="rId7"/>
    <p:sldId id="260" r:id="rId8"/>
    <p:sldId id="262" r:id="rId9"/>
    <p:sldId id="266" r:id="rId10"/>
    <p:sldId id="267" r:id="rId11"/>
    <p:sldId id="271" r:id="rId12"/>
    <p:sldId id="268" r:id="rId13"/>
    <p:sldId id="273" r:id="rId14"/>
    <p:sldId id="269" r:id="rId15"/>
    <p:sldId id="272" r:id="rId16"/>
    <p:sldId id="270" r:id="rId17"/>
    <p:sldId id="274" r:id="rId18"/>
    <p:sldId id="264" r:id="rId19"/>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964874-9422-4E75-80CC-88E7CD5509A6}" type="datetimeFigureOut">
              <a:rPr lang="ar-EG" smtClean="0"/>
              <a:pPr/>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63DCBD43-D60B-4B4B-BDF9-55203810DF19}"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4964874-9422-4E75-80CC-88E7CD5509A6}" type="datetimeFigureOut">
              <a:rPr lang="ar-EG" smtClean="0"/>
              <a:pPr/>
              <a:t>24/07/1441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3DCBD43-D60B-4B4B-BDF9-55203810DF19}"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manaraa.com/post/3420/%D9%86%D8%A8%D8%B0%D8%A9-%D8%B9%D8%A7%D9%85%D8%A9-%D8%B9%D9%86-%D8%A7%D9%84%D9%85%D9%86%D9%87%D8%AC-%D8%A7%D9%84%D9%88%D8%B5%D9%81%D9%8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EG" dirty="0"/>
          </a:p>
        </p:txBody>
      </p:sp>
      <p:sp>
        <p:nvSpPr>
          <p:cNvPr id="3" name="Subtitle 2"/>
          <p:cNvSpPr>
            <a:spLocks noGrp="1"/>
          </p:cNvSpPr>
          <p:nvPr>
            <p:ph type="subTitle" idx="1"/>
          </p:nvPr>
        </p:nvSpPr>
        <p:spPr>
          <a:xfrm>
            <a:off x="1371600" y="3886200"/>
            <a:ext cx="6400800" cy="1054968"/>
          </a:xfrm>
        </p:spPr>
        <p:txBody>
          <a:bodyPr/>
          <a:lstStyle/>
          <a:p>
            <a:endParaRPr lang="ar-EG" dirty="0">
              <a:solidFill>
                <a:srgbClr val="FF0000"/>
              </a:solidFill>
            </a:endParaRPr>
          </a:p>
        </p:txBody>
      </p:sp>
      <p:pic>
        <p:nvPicPr>
          <p:cNvPr id="1026" name="Picture 2" descr="C:\Users\in touch with toshi\Downloads\IMG-20200318-WA000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ctangle 4"/>
          <p:cNvSpPr/>
          <p:nvPr/>
        </p:nvSpPr>
        <p:spPr>
          <a:xfrm>
            <a:off x="4283968" y="3212976"/>
            <a:ext cx="4608512" cy="1815882"/>
          </a:xfrm>
          <a:prstGeom prst="rect">
            <a:avLst/>
          </a:prstGeom>
        </p:spPr>
        <p:txBody>
          <a:bodyPr wrap="square">
            <a:spAutoFit/>
          </a:bodyPr>
          <a:lstStyle/>
          <a:p>
            <a:pPr>
              <a:buNone/>
            </a:pPr>
            <a:r>
              <a:rPr lang="ar-EG" dirty="0" smtClean="0"/>
              <a:t>                    </a:t>
            </a:r>
            <a:r>
              <a:rPr lang="ar-EG" sz="2800" dirty="0" smtClean="0">
                <a:solidFill>
                  <a:schemeClr val="bg1"/>
                </a:solidFill>
              </a:rPr>
              <a:t>مناهج بحث</a:t>
            </a:r>
          </a:p>
          <a:p>
            <a:pPr>
              <a:buNone/>
            </a:pPr>
            <a:r>
              <a:rPr lang="ar-EG" sz="2800" dirty="0" smtClean="0">
                <a:solidFill>
                  <a:schemeClr val="bg1"/>
                </a:solidFill>
              </a:rPr>
              <a:t>           د.نهي بشير احمد عبد العال</a:t>
            </a:r>
          </a:p>
          <a:p>
            <a:pPr>
              <a:buNone/>
            </a:pPr>
            <a:r>
              <a:rPr lang="ar-EG" sz="2800" dirty="0" smtClean="0">
                <a:solidFill>
                  <a:schemeClr val="bg1"/>
                </a:solidFill>
              </a:rPr>
              <a:t>                  ماجيستير</a:t>
            </a:r>
          </a:p>
          <a:p>
            <a:pPr>
              <a:buNone/>
            </a:pPr>
            <a:r>
              <a:rPr lang="ar-EG" sz="2800" dirty="0" smtClean="0">
                <a:solidFill>
                  <a:schemeClr val="bg1"/>
                </a:solidFill>
              </a:rPr>
              <a:t>          قسم المكتبات والمعلومات </a:t>
            </a:r>
            <a:endParaRPr lang="ar-EG" sz="28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20000"/>
          </a:bodyPr>
          <a:lstStyle/>
          <a:p>
            <a:r>
              <a:rPr lang="ar-EG" dirty="0" smtClean="0"/>
              <a:t>المنهج التاريخيّ وهو الذي تتمُّ فيه دراسة، ووصف الأحداث، والظواهر التي حدثت في الماضي، بالإضافة إلى تفسير، وتحليل المعلومات، والبيانات، ونتائج الدراسات التي تمّ تنفيذها على هذه الظواهر، والأحداث؛ بهدف الوصول إلى حقائق يُمكن من خلالها فَهم الماضي، والحاضر، ومحاولة التنبُّؤ بالمستقبل، ويستخدم الباحث في هذا المنهج الدقّة، والموضوعيّة، والأمانة العِلميّة في جَمْع البيانات، بالإضافة إلى أنّ هذه العلميّة تتمّ وِفق خطوات مُتسلسِلة؛ ففي البداية يُحدِّد الباحث المشكلة، ومن ثمّ يُعِدُّ فرضيّات البحث، ليجمَع المعلومات، والبيانات المُتعلِّقة بالمشكلة بعد ذلك، وينقدها، ثمّ يُحلِّلها، وصولاً إلى كتابة، وتوثيق البحث</a:t>
            </a:r>
            <a:br>
              <a:rPr lang="ar-EG" dirty="0" smtClean="0"/>
            </a:br>
            <a:r>
              <a:rPr lang="ar-EG" dirty="0" smtClean="0"/>
              <a:t/>
            </a:r>
            <a:br>
              <a:rPr lang="ar-EG" dirty="0" smtClean="0"/>
            </a:br>
            <a:endParaRPr lang="ar-E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0000" lnSpcReduction="20000"/>
          </a:bodyPr>
          <a:lstStyle/>
          <a:p>
            <a:r>
              <a:rPr lang="ar-EG" b="1" dirty="0" smtClean="0"/>
              <a:t>مصادر المنهج التاريخي:</a:t>
            </a:r>
            <a:r>
              <a:rPr lang="ar-EG" dirty="0" smtClean="0"/>
              <a:t/>
            </a:r>
            <a:br>
              <a:rPr lang="ar-EG" dirty="0" smtClean="0"/>
            </a:br>
            <a:r>
              <a:rPr lang="ar-EG" dirty="0" smtClean="0"/>
              <a:t>مصادر أولية وتتضمن الوثائق، والمقابلات، والآثار . مصادر ثانوية وتتضمن الرجوع إلى الكتب، والمذكرات، وتسجيلات التلفزيون والإذاعة، وكذلك تتضمن الرجوع إلى السير الذاتية.</a:t>
            </a:r>
          </a:p>
          <a:p>
            <a:r>
              <a:rPr lang="ar-EG" b="1" dirty="0" smtClean="0"/>
              <a:t>خطوات المنهج التاريخي:</a:t>
            </a:r>
            <a:endParaRPr lang="ar-EG" dirty="0" smtClean="0"/>
          </a:p>
          <a:p>
            <a:r>
              <a:rPr lang="ar-EG" dirty="0" smtClean="0"/>
              <a:t>تحديد المشكلة بعد الشعور بها.</a:t>
            </a:r>
          </a:p>
          <a:p>
            <a:r>
              <a:rPr lang="ar-EG" dirty="0" smtClean="0"/>
              <a:t>جمع كافة المعلومات عنها.</a:t>
            </a:r>
          </a:p>
          <a:p>
            <a:r>
              <a:rPr lang="ar-EG" dirty="0" smtClean="0"/>
              <a:t>تحليل المعلومات، ونقدها .</a:t>
            </a:r>
          </a:p>
          <a:p>
            <a:r>
              <a:rPr lang="ar-EG" dirty="0" smtClean="0"/>
              <a:t>كتابة الفروض، وشرحها.</a:t>
            </a:r>
          </a:p>
          <a:p>
            <a:r>
              <a:rPr lang="ar-EG" dirty="0" smtClean="0"/>
              <a:t>استنتاج النتائج، وكتابة البحث النهائي .</a:t>
            </a:r>
          </a:p>
          <a:p>
            <a:r>
              <a:rPr lang="ar-EG" b="1" dirty="0" smtClean="0"/>
              <a:t>أهمية المنهج التاريخي:</a:t>
            </a:r>
            <a:r>
              <a:rPr lang="ar-EG" dirty="0" smtClean="0"/>
              <a:t/>
            </a:r>
            <a:br>
              <a:rPr lang="ar-EG" dirty="0" smtClean="0"/>
            </a:br>
            <a:r>
              <a:rPr lang="ar-EG" dirty="0" smtClean="0"/>
              <a:t> يُساعد في التعرف على أصول النظريات، ومعرفة المشاكل التي تعرض لها الشخص . ومعرفة العلاقة بين البيئة ومشكلة الدراسة .</a:t>
            </a:r>
          </a:p>
          <a:p>
            <a:endParaRPr lang="ar-E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20000"/>
          </a:bodyPr>
          <a:lstStyle/>
          <a:p>
            <a:r>
              <a:rPr lang="ar-EG" dirty="0" smtClean="0"/>
              <a:t>المنهج الوصفيّ وهو الذي تتمُّ فيه دراسة الأحداث، والظواهر على ما هي عليه، ووِفق أشكالها، وخصائصها، وذلك من خلال وصفها من الجوانب جميعها؛ بهدف الوصول إلى الأسباب، ومعرفة الحلول، علماً بأنّ هذا المنهج يُستخدَم بشكل واسع في العلوم الاجتماعيّة؛ حيث تتمّ مراقبة الظاهرة بدقّة، وخلال فترة، أو عدّة فترات زمنيّة؛ بهدف معرفة العوامل التي أدَّت إلى حدوثها، والنتائج التي تُساهم في فَهم الحاضر، والتنبُّؤ بالمستقبلن ويتمّ هذا المنهج وِفق خطوات مُتسلسِلة؛ ففي البداية يُحدِّد الباحث المشكلة، ويصوغها، ومن ثمّ يصفُها، ويُحدِّد المعلومات، والبيانات اللازم جَمْعها، ويُنظِّمها؛ ثمّ يُفسِّرها، ويُحلِّلها، وصولاً إلى حَصْر النتائج، ووَضْع الاقتراحات المناسبة.</a:t>
            </a:r>
            <a:br>
              <a:rPr lang="ar-EG" dirty="0" smtClean="0"/>
            </a:br>
            <a:r>
              <a:rPr lang="ar-EG" dirty="0" smtClean="0"/>
              <a:t/>
            </a:r>
            <a:br>
              <a:rPr lang="ar-EG" dirty="0" smtClean="0"/>
            </a:br>
            <a:endParaRPr lang="ar-E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0000" lnSpcReduction="20000"/>
          </a:bodyPr>
          <a:lstStyle/>
          <a:p>
            <a:r>
              <a:rPr lang="ar-EG" b="1" dirty="0" smtClean="0"/>
              <a:t>خصائص المنهج الوصفي:</a:t>
            </a:r>
            <a:r>
              <a:rPr lang="ar-EG" dirty="0" smtClean="0"/>
              <a:t/>
            </a:r>
            <a:br>
              <a:rPr lang="ar-EG" dirty="0" smtClean="0"/>
            </a:br>
            <a:r>
              <a:rPr lang="ar-EG" dirty="0" smtClean="0"/>
              <a:t>إن </a:t>
            </a:r>
            <a:r>
              <a:rPr lang="ar-EG" dirty="0" smtClean="0">
                <a:hlinkClick r:id="rId2" tooltip="نبذة عامة عن المنهج الوصفي"/>
              </a:rPr>
              <a:t>المنهج الوصفي</a:t>
            </a:r>
            <a:r>
              <a:rPr lang="ar-EG" dirty="0" smtClean="0"/>
              <a:t> يُعتبر الأنسب في التعامل مع الظواهر الإنسانية، والاجتماعية . يستخدم الباحث هذا المنهج عندما تتوفر لديه معرفة ومعلومات كافية عن الظاهرة. يتصف المنهج الوصفي بأنه واقعي، لأنه يدرس الظاهرة كما هي موجودة في الواقع .</a:t>
            </a:r>
          </a:p>
          <a:p>
            <a:r>
              <a:rPr lang="ar-EG" b="1" dirty="0" smtClean="0"/>
              <a:t>شروط استخدام المنهج الوصفي:</a:t>
            </a:r>
            <a:r>
              <a:rPr lang="ar-EG" dirty="0" smtClean="0"/>
              <a:t/>
            </a:r>
            <a:br>
              <a:rPr lang="ar-EG" dirty="0" smtClean="0"/>
            </a:br>
            <a:r>
              <a:rPr lang="ar-EG" dirty="0" smtClean="0"/>
              <a:t>جمع المعلومات وكافة البيانات المتعلقة بالظاهرة، من أجل تفسير مشكلة البحث. أن يمتلك الباحث المهارة على استخدام كافة أدوات هذا المنهج؛ كأدوات القياس والتحليل .</a:t>
            </a:r>
          </a:p>
          <a:p>
            <a:r>
              <a:rPr lang="ar-EG" b="1" dirty="0" smtClean="0"/>
              <a:t>خطوات المنهج الوصفي:</a:t>
            </a:r>
            <a:endParaRPr lang="ar-EG" dirty="0" smtClean="0"/>
          </a:p>
          <a:p>
            <a:r>
              <a:rPr lang="ar-EG" dirty="0" smtClean="0"/>
              <a:t>الشعور بالمشكلة، وجمع المعلومات عنها.</a:t>
            </a:r>
          </a:p>
          <a:p>
            <a:r>
              <a:rPr lang="ar-EG" dirty="0" smtClean="0"/>
              <a:t>تحديد المشكلة.</a:t>
            </a:r>
          </a:p>
          <a:p>
            <a:r>
              <a:rPr lang="ar-EG" dirty="0" smtClean="0"/>
              <a:t>وضع فروض الدراسة التي تجيب عن العنوان بصورة مؤقتة.</a:t>
            </a:r>
          </a:p>
          <a:p>
            <a:r>
              <a:rPr lang="ar-EG" dirty="0" smtClean="0"/>
              <a:t>تحديد مجتمع البحث، والعينة التي ستتمّ عليها الدراسة.</a:t>
            </a:r>
          </a:p>
          <a:p>
            <a:r>
              <a:rPr lang="ar-EG" dirty="0" smtClean="0"/>
              <a:t>تحديد أدوات جمع البيانات كالاستبانات.</a:t>
            </a:r>
          </a:p>
          <a:p>
            <a:r>
              <a:rPr lang="ar-EG" dirty="0" smtClean="0"/>
              <a:t>أخيراً يتم كتابة النتائج وتفسيرها، وتقديم بعض التوصيات</a:t>
            </a:r>
          </a:p>
          <a:p>
            <a:endParaRPr lang="ar-E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20000"/>
          </a:bodyPr>
          <a:lstStyle/>
          <a:p>
            <a:r>
              <a:rPr lang="ar-EG" dirty="0" smtClean="0"/>
              <a:t>المنهج التجريبيّ وهو الذي يتمّ فيه الاعتماد على التجربة العمليّة باعتبارها وسيلة، ومنبعاً؛ للحصول على المعلومات، والبيانات، حيث يهتمّ هذا المنهج باستقصاء العلاقات النسبيّة بين المُتغيِّرات المسؤولة عن الحدث، أو الظاهرة المدروسة؛ بهدف الوصول إلى معرفة مهمّة، وتحديد وظيفة كلِّ مُتغيِّر من هذه المُتغيِّرات، إذ يتدخَّل الباحث بشكل واضح، ومقصود بشأن الظاهرة، أو الحدث؛ فيُكرِّرها، ويُلاحظ النتائج الحقيقيّة، علماً بأنّ هذا المنهج يتمُّ وِفق خطوات مُتسلسِلة؛ ففي البداية يُحدِّد الباحث التجربة، ثمّ يُنفِّذها؛ للوصول إلى العلاقة بين المُتغيِّر المُستقِلّ، والمُتغيِّر التابع، ويُوجِد النتائج النهائيّة لهذه التجربة، ويُحلِّل، ويُفسِّر هذه النتائج، وصولاً إلى وضع، واستخلاص الرأي العِلميّ المناسب الذي تمّ استنباطه من التجربة، وكتابة، وتوثيق البحث العِلميّ</a:t>
            </a:r>
            <a:br>
              <a:rPr lang="ar-EG" dirty="0" smtClean="0"/>
            </a:br>
            <a:r>
              <a:rPr lang="ar-EG" dirty="0" smtClean="0"/>
              <a:t/>
            </a:r>
            <a:br>
              <a:rPr lang="ar-EG" dirty="0" smtClean="0"/>
            </a:br>
            <a:endParaRPr lang="ar-E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r>
              <a:rPr lang="ar-EG" b="1" dirty="0" smtClean="0"/>
              <a:t>خطوات المنهج التجريبي:</a:t>
            </a:r>
            <a:endParaRPr lang="ar-EG" dirty="0" smtClean="0"/>
          </a:p>
          <a:p>
            <a:r>
              <a:rPr lang="ar-EG" dirty="0" smtClean="0"/>
              <a:t>تحديد المشكلة، ووسائل البحث.</a:t>
            </a:r>
          </a:p>
          <a:p>
            <a:r>
              <a:rPr lang="ar-EG" dirty="0" smtClean="0"/>
              <a:t>كتابة الفرضيات.</a:t>
            </a:r>
          </a:p>
          <a:p>
            <a:r>
              <a:rPr lang="ar-EG" dirty="0" smtClean="0"/>
              <a:t>تحديد مجتمع البحث والعينة.</a:t>
            </a:r>
          </a:p>
          <a:p>
            <a:r>
              <a:rPr lang="ar-EG" dirty="0" smtClean="0"/>
              <a:t>التأكد من صحة النتائج.</a:t>
            </a:r>
          </a:p>
          <a:p>
            <a:r>
              <a:rPr lang="ar-EG" dirty="0" smtClean="0"/>
              <a:t>كتابة التصميم التجريبي</a:t>
            </a:r>
          </a:p>
          <a:p>
            <a:endParaRPr lang="ar-EG"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20000"/>
          </a:bodyPr>
          <a:lstStyle/>
          <a:p>
            <a:r>
              <a:rPr lang="ar-EG" dirty="0" smtClean="0"/>
              <a:t>المنهج المقارن وهو الذي يتمُّ فيه توضيح الوحدات، أو الصفات المُشترَكة، أو المختلفة بين تنظيمَين، أو ظاهرتَين، أو أكثر، من خلال مقارنتها معاً، أو مع مثيلاتها في مناسبات أخرى، والهدف من هذا المنهج هو الوصول إلى نتائج مُعيَّنة حول الظاهرة، أو الحالة المدروسة، عن طريق مقارنة كافّة العناصر التي تمَّت مقارنتها، ومثال ذلك إجراء مقارنة بين مُؤسَّسات الدولة، أو المُؤسَّسات الخاصّة مع مثيلاتها من المُؤسَّسات في الدُّول الأخرى، أو ملاحظة تَقهقُر، أو تطوُّر ظاهرة ما، عن طريق إجراء مقارنة بين مُستويات ظهورها في أوقات زمنيّة مختلفة</a:t>
            </a:r>
            <a:br>
              <a:rPr lang="ar-EG" dirty="0" smtClean="0"/>
            </a:br>
            <a:r>
              <a:rPr lang="ar-EG" dirty="0" smtClean="0"/>
              <a:t/>
            </a:r>
            <a:br>
              <a:rPr lang="ar-EG" dirty="0" smtClean="0"/>
            </a:br>
            <a:endParaRPr lang="ar-E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4" name="Content Placeholder 3" descr="صور-باقات-ورد-جميل-2-450x338.jpg"/>
          <p:cNvPicPr>
            <a:picLocks noGrp="1" noChangeAspect="1"/>
          </p:cNvPicPr>
          <p:nvPr>
            <p:ph idx="1"/>
          </p:nvPr>
        </p:nvPicPr>
        <p:blipFill>
          <a:blip r:embed="rId2" cstate="print"/>
          <a:stretch>
            <a:fillRect/>
          </a:stretch>
        </p:blipFill>
        <p:spPr>
          <a:xfrm>
            <a:off x="539552" y="2253456"/>
            <a:ext cx="7992888" cy="4055864"/>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مع تمنياتي بدوام التفوق</a:t>
            </a:r>
            <a:endParaRPr lang="ar-EG" dirty="0"/>
          </a:p>
        </p:txBody>
      </p:sp>
      <p:sp>
        <p:nvSpPr>
          <p:cNvPr id="3" name="Subtitle 2"/>
          <p:cNvSpPr>
            <a:spLocks noGrp="1"/>
          </p:cNvSpPr>
          <p:nvPr>
            <p:ph type="subTitle" idx="1"/>
          </p:nvPr>
        </p:nvSpPr>
        <p:spPr>
          <a:xfrm>
            <a:off x="1371600" y="3886200"/>
            <a:ext cx="6400800" cy="910952"/>
          </a:xfrm>
        </p:spPr>
        <p:txBody>
          <a:bodyPr/>
          <a:lstStyle/>
          <a:p>
            <a:r>
              <a:rPr lang="ar-EG" dirty="0" smtClean="0">
                <a:solidFill>
                  <a:srgbClr val="FF0000"/>
                </a:solidFill>
              </a:rPr>
              <a:t>د/نهي بشير</a:t>
            </a:r>
            <a:endParaRPr lang="ar-EG"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EG"/>
          </a:p>
        </p:txBody>
      </p:sp>
      <p:sp>
        <p:nvSpPr>
          <p:cNvPr id="3" name="Subtitle 2"/>
          <p:cNvSpPr>
            <a:spLocks noGrp="1"/>
          </p:cNvSpPr>
          <p:nvPr>
            <p:ph type="subTitle" idx="1"/>
          </p:nvPr>
        </p:nvSpPr>
        <p:spPr/>
        <p:txBody>
          <a:bodyPr/>
          <a:lstStyle/>
          <a:p>
            <a:endParaRPr lang="ar-EG"/>
          </a:p>
        </p:txBody>
      </p:sp>
      <p:pic>
        <p:nvPicPr>
          <p:cNvPr id="4" name="Picture 3" descr="تنزيل.jpg"/>
          <p:cNvPicPr>
            <a:picLocks noChangeAspect="1"/>
          </p:cNvPicPr>
          <p:nvPr/>
        </p:nvPicPr>
        <p:blipFill>
          <a:blip r:embed="rId2" cstate="print"/>
          <a:stretch>
            <a:fillRect/>
          </a:stretch>
        </p:blipFill>
        <p:spPr>
          <a:xfrm>
            <a:off x="0" y="0"/>
            <a:ext cx="9144000" cy="685800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تعريف البحث العلمي</a:t>
            </a:r>
            <a:endParaRPr lang="ar-EG" dirty="0"/>
          </a:p>
        </p:txBody>
      </p:sp>
      <p:sp>
        <p:nvSpPr>
          <p:cNvPr id="3" name="Content Placeholder 2"/>
          <p:cNvSpPr>
            <a:spLocks noGrp="1"/>
          </p:cNvSpPr>
          <p:nvPr>
            <p:ph idx="1"/>
          </p:nvPr>
        </p:nvSpPr>
        <p:spPr/>
        <p:txBody>
          <a:bodyPr>
            <a:normAutofit/>
          </a:bodyPr>
          <a:lstStyle/>
          <a:p>
            <a:r>
              <a:rPr lang="ar-EG" dirty="0"/>
              <a:t>البحث العلمي هو اتباع أساليب منهجية وفق نظام مرتب ومتسلسل للوصول إلى نتائج حتمية باستخدام البحث والتدقيق والمعالجة، حيث يؤدي إلى إنتاج أو تعديل أو إضافة معلومات وبيانات إلى الحقائق الموجودة والموضوعة عبر دراسات وأبحاث سابقة، ويرتبط البحث بالعلم المتبع لإيجاد قوانين ونظريات لسير الأمور في العالم والتنبؤ بها ضمن متسلسلات ثابتة.</a:t>
            </a:r>
            <a:r>
              <a:rPr lang="ar-EG" dirty="0" smtClean="0"/>
              <a:t/>
            </a:r>
            <a:br>
              <a:rPr lang="ar-EG" dirty="0" smtClean="0"/>
            </a:br>
            <a:r>
              <a:rPr lang="ar-EG" dirty="0" smtClean="0"/>
              <a:t/>
            </a:r>
            <a:br>
              <a:rPr lang="ar-EG" dirty="0" smtClean="0"/>
            </a:br>
            <a:endParaRPr lang="ar-E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10000"/>
          </a:bodyPr>
          <a:lstStyle/>
          <a:p>
            <a:r>
              <a:rPr lang="ar-EG" b="1" dirty="0"/>
              <a:t>أهداف مناهج البحث العلمي</a:t>
            </a:r>
          </a:p>
          <a:p>
            <a:r>
              <a:rPr lang="ar-EG" b="1" dirty="0"/>
              <a:t>البحث في المواضيع الإبداعية ، واكتشاف أشياء غير مكتشفة من قبل .</a:t>
            </a:r>
            <a:endParaRPr lang="ar-EG" dirty="0"/>
          </a:p>
          <a:p>
            <a:r>
              <a:rPr lang="ar-EG" b="1" dirty="0"/>
              <a:t>تلعب مناهج البحث دورا كبيرا في تقدم العلم ، واكتشاف ظواهر جديدة ، وتفسير الظواهر القديمة والتأكد من صحتها .</a:t>
            </a:r>
            <a:endParaRPr lang="ar-EG" dirty="0"/>
          </a:p>
          <a:p>
            <a:r>
              <a:rPr lang="ar-EG" b="1" dirty="0"/>
              <a:t>إكمال البحوث الناقصة ، والتي تخلى أصحابها عن إكمالها لأسباب مختلفة كالوفاة ، وعدم وجود الأدوات في عصر الباحث ، وعدم توفر الدعم المادي بين يدي الباحث .</a:t>
            </a:r>
            <a:endParaRPr lang="ar-EG" dirty="0"/>
          </a:p>
          <a:p>
            <a:r>
              <a:rPr lang="ar-EG" b="1" dirty="0"/>
              <a:t>جمع الوثائق ودمجها مع بعضها البعض لتشكيل الأبحاث العلمية .</a:t>
            </a:r>
            <a:endParaRPr lang="ar-EG" dirty="0"/>
          </a:p>
          <a:p>
            <a:r>
              <a:rPr lang="ar-EG" b="1" dirty="0"/>
              <a:t>إعادة صياغة معلومات قديمة بطريقة جديدة .</a:t>
            </a:r>
            <a:endParaRPr lang="ar-EG" dirty="0"/>
          </a:p>
          <a:p>
            <a:endParaRPr lang="ar-E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يمكن تلخيص اهداف البحث العلمي في النقاط التالية</a:t>
            </a:r>
            <a:endParaRPr lang="ar-EG" dirty="0"/>
          </a:p>
        </p:txBody>
      </p:sp>
      <p:sp>
        <p:nvSpPr>
          <p:cNvPr id="3" name="Subtitle 2"/>
          <p:cNvSpPr>
            <a:spLocks noGrp="1"/>
          </p:cNvSpPr>
          <p:nvPr>
            <p:ph type="subTitle" idx="1"/>
          </p:nvPr>
        </p:nvSpPr>
        <p:spPr/>
        <p:txBody>
          <a:bodyPr>
            <a:normAutofit fontScale="47500" lnSpcReduction="20000"/>
          </a:bodyPr>
          <a:lstStyle/>
          <a:p>
            <a:r>
              <a:rPr lang="ar-EG" sz="4500" dirty="0">
                <a:solidFill>
                  <a:srgbClr val="FF0000"/>
                </a:solidFill>
              </a:rPr>
              <a:t>البحث والتطوير والإنتاج</a:t>
            </a:r>
            <a:r>
              <a:rPr lang="ar-EG" sz="4500" dirty="0" smtClean="0">
                <a:solidFill>
                  <a:srgbClr val="FF0000"/>
                </a:solidFill>
              </a:rPr>
              <a:t>.</a:t>
            </a:r>
          </a:p>
          <a:p>
            <a:r>
              <a:rPr lang="ar-EG" sz="4500" dirty="0" smtClean="0">
                <a:solidFill>
                  <a:srgbClr val="FF0000"/>
                </a:solidFill>
              </a:rPr>
              <a:t> </a:t>
            </a:r>
            <a:r>
              <a:rPr lang="ar-EG" sz="4500" dirty="0">
                <a:solidFill>
                  <a:srgbClr val="FF0000"/>
                </a:solidFill>
              </a:rPr>
              <a:t>تقصي الحقائق والتأكد من المعلومة. </a:t>
            </a:r>
            <a:endParaRPr lang="ar-EG" sz="4500" dirty="0" smtClean="0">
              <a:solidFill>
                <a:srgbClr val="FF0000"/>
              </a:solidFill>
            </a:endParaRPr>
          </a:p>
          <a:p>
            <a:r>
              <a:rPr lang="ar-EG" sz="4500" dirty="0" smtClean="0">
                <a:solidFill>
                  <a:srgbClr val="FF0000"/>
                </a:solidFill>
              </a:rPr>
              <a:t>الوصول </a:t>
            </a:r>
            <a:r>
              <a:rPr lang="ar-EG" sz="4500" dirty="0">
                <a:solidFill>
                  <a:srgbClr val="FF0000"/>
                </a:solidFill>
              </a:rPr>
              <a:t>إلى حل المشكلات المستعصية والتي تثير فضول الباحثين. </a:t>
            </a:r>
            <a:endParaRPr lang="ar-EG" sz="4500" dirty="0" smtClean="0">
              <a:solidFill>
                <a:srgbClr val="FF0000"/>
              </a:solidFill>
            </a:endParaRPr>
          </a:p>
          <a:p>
            <a:r>
              <a:rPr lang="ar-EG" sz="4500" dirty="0" smtClean="0">
                <a:solidFill>
                  <a:srgbClr val="FF0000"/>
                </a:solidFill>
              </a:rPr>
              <a:t>زيادة </a:t>
            </a:r>
            <a:r>
              <a:rPr lang="ar-EG" sz="4500" dirty="0">
                <a:solidFill>
                  <a:srgbClr val="FF0000"/>
                </a:solidFill>
              </a:rPr>
              <a:t>المعرفة العلمية.</a:t>
            </a:r>
            <a:r>
              <a:rPr lang="ar-EG" dirty="0" smtClean="0"/>
              <a:t/>
            </a:r>
            <a:br>
              <a:rPr lang="ar-EG" dirty="0" smtClean="0"/>
            </a:br>
            <a:r>
              <a:rPr lang="ar-EG" dirty="0" smtClean="0"/>
              <a:t/>
            </a:r>
            <a:br>
              <a:rPr lang="ar-EG" dirty="0" smtClean="0"/>
            </a:br>
            <a:endParaRPr lang="ar-E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r>
              <a:rPr lang="ar-EG" dirty="0"/>
              <a:t>خطوات البحث العلمي تحديد الهدف أو المشكلة: فكيف يطير الطائر؟ وكيف وقعت التفاحة؟ وكيف أضاء المصباح؟، كلها كانت مشاكل وضعت تحت الدراسة الجدية مما أدى إلى الوصول لحل جذري لهذه الأهداف. جمع البانات والحقائق بشكل دقيق، ومقارنتها مع الدراسات السابقة. التسلح بالمخيلة الكبيرة. دقة الملاحظة وسرعة البديهة. تحليل الهدف أو المشكلة. تحديد المدة الزمنية للبحث.</a:t>
            </a:r>
            <a:r>
              <a:rPr lang="ar-EG" dirty="0" smtClean="0"/>
              <a:t/>
            </a:r>
            <a:br>
              <a:rPr lang="ar-EG" dirty="0" smtClean="0"/>
            </a:br>
            <a:r>
              <a:rPr lang="ar-EG" dirty="0" smtClean="0"/>
              <a:t/>
            </a:r>
            <a:br>
              <a:rPr lang="ar-EG" dirty="0" smtClean="0"/>
            </a:br>
            <a:endParaRPr lang="ar-E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r>
              <a:rPr lang="ar-EG" dirty="0"/>
              <a:t>وضع الفرضيات الأولية لحل المشكلة، وتحديد الأسباب التي قد تؤدي إلى تغيير النتائج أو تحقيقها. تطوير النظريات والقوانين المتبعة للوصول إلى الهدف. تطبيق الفرضيات والبيانات على أرض الواقع. جمع النتائج وتنقيتها وتحليلها. مقارنة النتائج مع الدراسات السابقة والتأكد من السير بالطريق الصحيح. الوصول إلى الحل النهائي.</a:t>
            </a:r>
            <a:r>
              <a:rPr lang="ar-EG" dirty="0" smtClean="0"/>
              <a:t/>
            </a:r>
            <a:br>
              <a:rPr lang="ar-EG" dirty="0" smtClean="0"/>
            </a:br>
            <a:r>
              <a:rPr lang="ar-EG" dirty="0" smtClean="0"/>
              <a:t/>
            </a:r>
            <a:br>
              <a:rPr lang="ar-EG" dirty="0" smtClean="0"/>
            </a:br>
            <a:endParaRPr lang="ar-E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10000"/>
          </a:bodyPr>
          <a:lstStyle/>
          <a:p>
            <a:pPr>
              <a:buNone/>
            </a:pPr>
            <a:r>
              <a:rPr lang="ar-EG" dirty="0" smtClean="0"/>
              <a:t> خصائص </a:t>
            </a:r>
            <a:r>
              <a:rPr lang="ar-EG" dirty="0"/>
              <a:t>البحث العلمي </a:t>
            </a:r>
            <a:endParaRPr lang="ar-EG" dirty="0" smtClean="0"/>
          </a:p>
          <a:p>
            <a:pPr>
              <a:buNone/>
            </a:pPr>
            <a:r>
              <a:rPr lang="ar-EG" dirty="0"/>
              <a:t> </a:t>
            </a:r>
            <a:r>
              <a:rPr lang="ar-EG" dirty="0" smtClean="0"/>
              <a:t>  البحث </a:t>
            </a:r>
            <a:r>
              <a:rPr lang="ar-EG" dirty="0"/>
              <a:t>العلمي يسير وفق خطوات مترابطة ومنظمة. </a:t>
            </a:r>
            <a:r>
              <a:rPr lang="ar-EG" dirty="0" smtClean="0"/>
              <a:t>فالبحث </a:t>
            </a:r>
            <a:r>
              <a:rPr lang="ar-EG" dirty="0"/>
              <a:t>العلمي عبارة عن نظريات وفرضيات عقلية وضعت لتطبيقها. البحث العلمي يعتبر أفكاراً تجريبية يمكن تطبيقها على أرض الواقع. البحث العلمي يقوم على المصداقية والشفافية. العمومية والشمولية للحقائق والنتائج. استخدام لغة مفهومة في صياغة البحث العلمي. أن يؤدي البحث العلمي للوصول إلى الحقائق الجديدة والابتكارات.</a:t>
            </a:r>
            <a:r>
              <a:rPr lang="ar-EG" dirty="0" smtClean="0"/>
              <a:t/>
            </a:r>
            <a:br>
              <a:rPr lang="ar-EG" dirty="0" smtClean="0"/>
            </a:br>
            <a:r>
              <a:rPr lang="ar-EG" dirty="0" smtClean="0"/>
              <a:t/>
            </a:r>
            <a:br>
              <a:rPr lang="ar-EG" dirty="0" smtClean="0"/>
            </a:br>
            <a:endParaRPr lang="ar-E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r>
              <a:rPr lang="ar-EG" dirty="0" smtClean="0"/>
              <a:t>منهج البحث العلميّ هو: الأسلوب الذي يعتمده الباحث؛ لإتمام بحثه، وتحليل أفكاره، وعَرْضها؛ بهدف معرفة الحقائق حول ظاهرة، أو حدث ما، علماً بأنّ الباحث يُحقِّق ذلك من خلال اتِّباع مجموعة من الخطوات وِفق ترتيب مُعيَّن بدءاً من تحديد المشكلة، ووصولاً إلى كتابة البحث، واقتراح التوصيات. وفيما يلي ذِكر لأهمّ مناهج البحث العلميّ:</a:t>
            </a:r>
            <a:br>
              <a:rPr lang="ar-EG" dirty="0" smtClean="0"/>
            </a:br>
            <a:r>
              <a:rPr lang="ar-EG" dirty="0" smtClean="0"/>
              <a:t/>
            </a:r>
            <a:br>
              <a:rPr lang="ar-EG" dirty="0" smtClean="0"/>
            </a:br>
            <a:endParaRPr lang="ar-EG"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933</Words>
  <Application>Microsoft Office PowerPoint</Application>
  <PresentationFormat>On-screen Show (4:3)</PresentationFormat>
  <Paragraphs>51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تعريف البحث العلمي</vt:lpstr>
      <vt:lpstr>Slide 4</vt:lpstr>
      <vt:lpstr>يمكن تلخيص اهداف البحث العلمي في النقاط التالية</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مع تمنياتي بدوام التفوق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 touch with toshi</dc:creator>
  <cp:lastModifiedBy>in touch with toshi</cp:lastModifiedBy>
  <cp:revision>9</cp:revision>
  <dcterms:created xsi:type="dcterms:W3CDTF">2020-03-17T00:18:28Z</dcterms:created>
  <dcterms:modified xsi:type="dcterms:W3CDTF">2020-03-18T14:02:09Z</dcterms:modified>
</cp:coreProperties>
</file>